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9" r:id="rId3"/>
    <p:sldId id="257" r:id="rId4"/>
    <p:sldId id="258" r:id="rId5"/>
    <p:sldId id="260" r:id="rId6"/>
    <p:sldId id="269" r:id="rId7"/>
    <p:sldId id="261" r:id="rId8"/>
    <p:sldId id="264" r:id="rId9"/>
    <p:sldId id="262" r:id="rId10"/>
    <p:sldId id="263" r:id="rId11"/>
    <p:sldId id="265" r:id="rId12"/>
    <p:sldId id="266" r:id="rId13"/>
    <p:sldId id="267" r:id="rId14"/>
    <p:sldId id="268" r:id="rId15"/>
  </p:sldIdLst>
  <p:sldSz cx="9144000" cy="5143500" type="screen16x9"/>
  <p:notesSz cx="6858000" cy="9144000"/>
  <p:embeddedFontLst>
    <p:embeddedFont>
      <p:font typeface="Roboto Slab" panose="020B0604020202020204" charset="0"/>
      <p:regular r:id="rId17"/>
      <p:bold r:id="rId18"/>
    </p:embeddedFont>
    <p:embeddedFont>
      <p:font typeface="Roboto" panose="020B0604020202020204" charset="0"/>
      <p:regular r:id="rId19"/>
      <p:bold r:id="rId20"/>
      <p:italic r:id="rId21"/>
      <p:boldItalic r:id="rId22"/>
    </p:embeddedFont>
    <p:embeddedFont>
      <p:font typeface="Lato" panose="020B0604020202020204" charset="0"/>
      <p:regular r:id="rId23"/>
      <p:bold r:id="rId24"/>
      <p:italic r:id="rId25"/>
      <p:boldItalic r:id="rId26"/>
    </p:embeddedFont>
    <p:embeddedFont>
      <p:font typeface="Montserrat" panose="020B0604020202020204" charset="-52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D8C4AF-0E0C-4EC6-B583-006AB638BD66}">
  <a:tblStyle styleId="{B4D8C4AF-0E0C-4EC6-B583-006AB638BD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72" y="6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313589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417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08684458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08684458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132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08684458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08684458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5702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058de2800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058de2800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8514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59b3083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59b30834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1681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058de280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058de2800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568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058de2800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058de2800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6786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587a2a65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587a2a65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154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058de2800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058de2800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707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05e68604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05e68604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1352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058de2800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058de2800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367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587a2a65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587a2a65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936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587a2a65a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587a2a65a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3971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events/2553663427995338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4225125" y="913750"/>
            <a:ext cx="5442000" cy="27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/>
              <a:t>Бортовая электроника FireWay</a:t>
            </a:r>
            <a:endParaRPr sz="480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175" y="3342825"/>
            <a:ext cx="1513425" cy="15928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/>
          <p:nvPr/>
        </p:nvSpPr>
        <p:spPr>
          <a:xfrm>
            <a:off x="2282375" y="4691905"/>
            <a:ext cx="1665600" cy="25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8" name="Google Shape;13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5900" y="3342825"/>
            <a:ext cx="1638550" cy="16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>
            <a:spLocks noGrp="1"/>
          </p:cNvSpPr>
          <p:nvPr>
            <p:ph type="body" idx="1"/>
          </p:nvPr>
        </p:nvSpPr>
        <p:spPr>
          <a:xfrm>
            <a:off x="220425" y="1468600"/>
            <a:ext cx="2714100" cy="29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800"/>
              <a:t>Прошлая версия</a:t>
            </a:r>
            <a:endParaRPr sz="4800"/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9434" y="0"/>
            <a:ext cx="539353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>
            <a:spLocks noGrp="1"/>
          </p:cNvSpPr>
          <p:nvPr>
            <p:ph type="title"/>
          </p:nvPr>
        </p:nvSpPr>
        <p:spPr>
          <a:xfrm>
            <a:off x="1297500" y="0"/>
            <a:ext cx="7038900" cy="6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Трансляция</a:t>
            </a:r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97" name="Google Shape;197;p22"/>
          <p:cNvPicPr preferRelativeResize="0"/>
          <p:nvPr/>
        </p:nvPicPr>
        <p:blipFill rotWithShape="1">
          <a:blip r:embed="rId3">
            <a:alphaModFix/>
          </a:blip>
          <a:srcRect t="833"/>
          <a:stretch/>
        </p:blipFill>
        <p:spPr>
          <a:xfrm>
            <a:off x="1149625" y="593475"/>
            <a:ext cx="7334650" cy="435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>
            <a:spLocks noGrp="1"/>
          </p:cNvSpPr>
          <p:nvPr>
            <p:ph type="title"/>
          </p:nvPr>
        </p:nvSpPr>
        <p:spPr>
          <a:xfrm>
            <a:off x="307725" y="1536750"/>
            <a:ext cx="2166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GPS маяк</a:t>
            </a:r>
            <a:endParaRPr/>
          </a:p>
        </p:txBody>
      </p:sp>
      <p:pic>
        <p:nvPicPr>
          <p:cNvPr id="203" name="Google Shape;203;p23"/>
          <p:cNvPicPr preferRelativeResize="0"/>
          <p:nvPr/>
        </p:nvPicPr>
        <p:blipFill rotWithShape="1">
          <a:blip r:embed="rId3">
            <a:alphaModFix/>
          </a:blip>
          <a:srcRect l="21260" t="15470" r="28429" b="5596"/>
          <a:stretch/>
        </p:blipFill>
        <p:spPr>
          <a:xfrm rot="10800000">
            <a:off x="3057700" y="343776"/>
            <a:ext cx="2167025" cy="4533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3"/>
          <p:cNvPicPr preferRelativeResize="0"/>
          <p:nvPr/>
        </p:nvPicPr>
        <p:blipFill rotWithShape="1">
          <a:blip r:embed="rId4">
            <a:alphaModFix/>
          </a:blip>
          <a:srcRect l="29219" t="16770" r="32201" b="11898"/>
          <a:stretch/>
        </p:blipFill>
        <p:spPr>
          <a:xfrm rot="10800000">
            <a:off x="6185899" y="344677"/>
            <a:ext cx="1837951" cy="4531398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3"/>
          <p:cNvSpPr txBox="1"/>
          <p:nvPr/>
        </p:nvSpPr>
        <p:spPr>
          <a:xfrm>
            <a:off x="307725" y="2286468"/>
            <a:ext cx="2619900" cy="18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GPS </a:t>
            </a:r>
            <a:r>
              <a:rPr lang="ru-RU" dirty="0">
                <a:solidFill>
                  <a:srgbClr val="FFFFFF"/>
                </a:solidFill>
              </a:rPr>
              <a:t>приемник </a:t>
            </a:r>
            <a:r>
              <a:rPr lang="en-US" dirty="0">
                <a:solidFill>
                  <a:srgbClr val="FFFFFF"/>
                </a:solidFill>
              </a:rPr>
              <a:t>ATGM332D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" dirty="0" smtClean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Канал </a:t>
            </a:r>
            <a:r>
              <a:rPr lang="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связи: LoRa 433 Мгц 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Мощность: 50 мвт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Дальность: 10км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Период передачи - 1 сек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>
            <a:spLocks noGrp="1"/>
          </p:cNvSpPr>
          <p:nvPr>
            <p:ph type="title"/>
          </p:nvPr>
        </p:nvSpPr>
        <p:spPr>
          <a:xfrm>
            <a:off x="2476516" y="382725"/>
            <a:ext cx="4253057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Стоимость устройства </a:t>
            </a:r>
            <a:endParaRPr dirty="0"/>
          </a:p>
        </p:txBody>
      </p:sp>
      <p:graphicFrame>
        <p:nvGraphicFramePr>
          <p:cNvPr id="211" name="Google Shape;211;p24"/>
          <p:cNvGraphicFramePr/>
          <p:nvPr/>
        </p:nvGraphicFramePr>
        <p:xfrm>
          <a:off x="216300" y="1421150"/>
          <a:ext cx="4029875" cy="3582385"/>
        </p:xfrm>
        <a:graphic>
          <a:graphicData uri="http://schemas.openxmlformats.org/drawingml/2006/table">
            <a:tbl>
              <a:tblPr>
                <a:noFill/>
                <a:tableStyleId>{B4D8C4AF-0E0C-4EC6-B583-006AB638BD66}</a:tableStyleId>
              </a:tblPr>
              <a:tblGrid>
                <a:gridCol w="2779150"/>
                <a:gridCol w="1250725"/>
              </a:tblGrid>
              <a:tr h="378875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Контроллер полета ракеты</a:t>
                      </a:r>
                      <a:endParaRPr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434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Наименование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Стоимость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TX5823 - video TX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$10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MPU9250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$3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8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STM32F103RC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$3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8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BMP 280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$1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399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699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Общая стоимость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40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ru" b="1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ru" dirty="0">
                          <a:solidFill>
                            <a:srgbClr val="FFFFFF"/>
                          </a:solidFill>
                        </a:rPr>
                        <a:t>$25</a:t>
                      </a:r>
                      <a:endParaRPr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  <p:graphicFrame>
        <p:nvGraphicFramePr>
          <p:cNvPr id="212" name="Google Shape;212;p24"/>
          <p:cNvGraphicFramePr/>
          <p:nvPr>
            <p:extLst>
              <p:ext uri="{D42A27DB-BD31-4B8C-83A1-F6EECF244321}">
                <p14:modId xmlns:p14="http://schemas.microsoft.com/office/powerpoint/2010/main" val="2159446951"/>
              </p:ext>
            </p:extLst>
          </p:nvPr>
        </p:nvGraphicFramePr>
        <p:xfrm>
          <a:off x="4451125" y="1421150"/>
          <a:ext cx="4419975" cy="3578575"/>
        </p:xfrm>
        <a:graphic>
          <a:graphicData uri="http://schemas.openxmlformats.org/drawingml/2006/table">
            <a:tbl>
              <a:tblPr>
                <a:noFill/>
                <a:tableStyleId>{B4D8C4AF-0E0C-4EC6-B583-006AB638BD66}</a:tableStyleId>
              </a:tblPr>
              <a:tblGrid>
                <a:gridCol w="3002075"/>
                <a:gridCol w="1417900"/>
              </a:tblGrid>
              <a:tr h="428925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GPS маяк</a:t>
                      </a:r>
                      <a:endParaRPr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9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Наименование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Стоимость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9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dirty="0">
                          <a:solidFill>
                            <a:srgbClr val="FFFFFF"/>
                          </a:solidFill>
                        </a:rPr>
                        <a:t>GPS приемник ATGM332D</a:t>
                      </a:r>
                      <a:endParaRPr sz="1200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</a:rPr>
                        <a:t>$</a:t>
                      </a: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3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7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LoRa модуль Ra-02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</a:rPr>
                        <a:t>$</a:t>
                      </a: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3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8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ATmega328P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</a:rPr>
                        <a:t>$</a:t>
                      </a:r>
                      <a:r>
                        <a:rPr lang="ru" sz="1200">
                          <a:solidFill>
                            <a:srgbClr val="FFFFFF"/>
                          </a:solidFill>
                        </a:rPr>
                        <a:t>1.5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  <a:tr h="428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99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69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Общая стоимость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40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ru" sz="1300" dirty="0">
                          <a:solidFill>
                            <a:srgbClr val="FFFFFF"/>
                          </a:solidFill>
                        </a:rPr>
                        <a:t>$15</a:t>
                      </a:r>
                      <a:endParaRPr sz="1200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>
            <a:spLocks noGrp="1"/>
          </p:cNvSpPr>
          <p:nvPr>
            <p:ph type="title"/>
          </p:nvPr>
        </p:nvSpPr>
        <p:spPr>
          <a:xfrm>
            <a:off x="1052550" y="354500"/>
            <a:ext cx="7038900" cy="27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7200"/>
              <a:t>Спасибо за внимание</a:t>
            </a:r>
            <a:endParaRPr sz="7200"/>
          </a:p>
        </p:txBody>
      </p:sp>
      <p:sp>
        <p:nvSpPr>
          <p:cNvPr id="218" name="Google Shape;218;p25"/>
          <p:cNvSpPr txBox="1"/>
          <p:nvPr/>
        </p:nvSpPr>
        <p:spPr>
          <a:xfrm>
            <a:off x="3989525" y="3341075"/>
            <a:ext cx="4314000" cy="1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FFFFFF"/>
                </a:solidFill>
                <a:highlight>
                  <a:srgbClr val="0B5394"/>
                </a:highlight>
              </a:rPr>
              <a:t>Facebook:</a:t>
            </a:r>
            <a:endParaRPr sz="3600">
              <a:solidFill>
                <a:srgbClr val="FFFFFF"/>
              </a:solidFill>
              <a:highlight>
                <a:srgbClr val="0B5394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FFFFFF"/>
                </a:solidFill>
                <a:highlight>
                  <a:srgbClr val="0B5394"/>
                </a:highlight>
              </a:rPr>
              <a:t>@FireWayTeam</a:t>
            </a:r>
            <a:endParaRPr sz="3600">
              <a:solidFill>
                <a:srgbClr val="FFFFFF"/>
              </a:solidFill>
              <a:highlight>
                <a:srgbClr val="0B5394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9" name="Google Shape;2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900" y="3252150"/>
            <a:ext cx="1561625" cy="156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6437233" y="175120"/>
            <a:ext cx="2166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 dirty="0"/>
              <a:t>Fire Way</a:t>
            </a:r>
            <a:endParaRPr sz="4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79560" cy="4480012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000" y="1941816"/>
            <a:ext cx="5682000" cy="32016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9612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>
            <a:spLocks noGrp="1"/>
          </p:cNvSpPr>
          <p:nvPr>
            <p:ph type="title"/>
          </p:nvPr>
        </p:nvSpPr>
        <p:spPr>
          <a:xfrm>
            <a:off x="1253525" y="-77413"/>
            <a:ext cx="7038900" cy="9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ru" sz="2300" b="1" dirty="0">
                <a:latin typeface="Arial"/>
                <a:ea typeface="Arial"/>
                <a:cs typeface="Arial"/>
                <a:sym typeface="Arial"/>
              </a:rPr>
              <a:t>Experimental Rocketry Cup</a:t>
            </a:r>
            <a:endParaRPr dirty="0"/>
          </a:p>
        </p:txBody>
      </p:sp>
      <p:sp>
        <p:nvSpPr>
          <p:cNvPr id="150" name="Google Shape;150;p15"/>
          <p:cNvSpPr txBox="1">
            <a:spLocks noGrp="1"/>
          </p:cNvSpPr>
          <p:nvPr>
            <p:ph type="body" idx="1"/>
          </p:nvPr>
        </p:nvSpPr>
        <p:spPr>
          <a:xfrm>
            <a:off x="1253525" y="1043300"/>
            <a:ext cx="7560900" cy="4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latin typeface="Roboto"/>
                <a:ea typeface="Roboto"/>
                <a:cs typeface="Roboto"/>
                <a:sym typeface="Roboto"/>
              </a:rPr>
              <a:t>Ракета должна отвечать следующим требованиям: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AutoNum type="arabicParenR"/>
            </a:pPr>
            <a:r>
              <a:rPr lang="ru" sz="1400" dirty="0">
                <a:latin typeface="Roboto"/>
                <a:ea typeface="Roboto"/>
                <a:cs typeface="Roboto"/>
                <a:sym typeface="Roboto"/>
              </a:rPr>
              <a:t>Размеры и масса ракеты определяются из расчета, что высота полета составляет от 300 до 700 м;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 dirty="0">
                <a:latin typeface="Roboto"/>
                <a:ea typeface="Roboto"/>
                <a:cs typeface="Roboto"/>
                <a:sym typeface="Roboto"/>
              </a:rPr>
              <a:t>   2) 	Ракета должна иметь на борту электронику, минимальная задача которой - выброс парашюта. Например, магнитный или оптический датчик апогея. Также возможна установка полетного контроллера на базе, например, Arduino с датчиками давления, ускорения и вращения, такой контроллер может записывать параметры полета.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 dirty="0">
                <a:latin typeface="Roboto"/>
                <a:ea typeface="Roboto"/>
                <a:cs typeface="Roboto"/>
                <a:sym typeface="Roboto"/>
              </a:rPr>
              <a:t>  3) 	Ракета должна иметь систему выброса парашюта, не содержащую порохового заряда или других пиротехнических элементов (например, с использованием резинки, пружины, пневматической системы и т.д.). Допускается использование нихромовой проволоки.</a:t>
            </a:r>
            <a:endParaRPr sz="14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400" u="sng" dirty="0">
                <a:solidFill>
                  <a:srgbClr val="8BC34A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https://www.facebook.com/events/2553663427995338/</a:t>
            </a:r>
            <a:r>
              <a:rPr lang="ru" sz="14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4" name="Untitled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28773"/>
            <a:ext cx="9144000" cy="45184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9"/>
            <a:ext cx="9144000" cy="501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61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4289"/>
            <a:ext cx="9144001" cy="2873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2396856"/>
            <a:ext cx="9144000" cy="2826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/>
        </p:nvSpPr>
        <p:spPr>
          <a:xfrm>
            <a:off x="577100" y="1595775"/>
            <a:ext cx="8368200" cy="32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Микроконтроллер - STM32F103RC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Акселерометр/Гироскоп/Магнитометр - MPU-9250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Альтиметр </a:t>
            </a: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барометр</a:t>
            </a: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- BMP-280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Видеопередатчик 5.8GHz - TX5823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Передатчик телеметрии - NRF24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Карта памяти microSD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Яркий светодиод и бипер для поиска ракеты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387900" y="3297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Основные элементы платы</a:t>
            </a:r>
            <a:endParaRPr sz="30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72"/>
            <a:ext cx="9144000" cy="5136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150</Words>
  <Application>Microsoft Office PowerPoint</Application>
  <PresentationFormat>Экран (16:9)</PresentationFormat>
  <Paragraphs>57</Paragraphs>
  <Slides>14</Slides>
  <Notes>13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Roboto Slab</vt:lpstr>
      <vt:lpstr>Arial</vt:lpstr>
      <vt:lpstr>Roboto</vt:lpstr>
      <vt:lpstr>Lato</vt:lpstr>
      <vt:lpstr>Montserrat</vt:lpstr>
      <vt:lpstr>Focus</vt:lpstr>
      <vt:lpstr>Бортовая электроника FireWay</vt:lpstr>
      <vt:lpstr>Fire Way</vt:lpstr>
      <vt:lpstr>Презентация PowerPoint</vt:lpstr>
      <vt:lpstr>Experimental Rocketry Cup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Трансляция</vt:lpstr>
      <vt:lpstr>GPS маяк</vt:lpstr>
      <vt:lpstr>Стоимость устройства </vt:lpstr>
      <vt:lpstr>Спасибо за внимание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Бортовая электроника FireWay</dc:title>
  <cp:lastModifiedBy>Иван Гришко</cp:lastModifiedBy>
  <cp:revision>6</cp:revision>
  <dcterms:modified xsi:type="dcterms:W3CDTF">2019-11-02T08:25:38Z</dcterms:modified>
</cp:coreProperties>
</file>